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2"/>
  </p:sldMasterIdLst>
  <p:notesMasterIdLst>
    <p:notesMasterId r:id="rId23"/>
  </p:notesMasterIdLst>
  <p:handoutMasterIdLst>
    <p:handoutMasterId r:id="rId24"/>
  </p:handoutMasterIdLst>
  <p:sldIdLst>
    <p:sldId id="256" r:id="rId3"/>
    <p:sldId id="302" r:id="rId4"/>
    <p:sldId id="289" r:id="rId5"/>
    <p:sldId id="290" r:id="rId6"/>
    <p:sldId id="301" r:id="rId7"/>
    <p:sldId id="284" r:id="rId8"/>
    <p:sldId id="291" r:id="rId9"/>
    <p:sldId id="279" r:id="rId10"/>
    <p:sldId id="292" r:id="rId11"/>
    <p:sldId id="286" r:id="rId12"/>
    <p:sldId id="285" r:id="rId13"/>
    <p:sldId id="294" r:id="rId14"/>
    <p:sldId id="297" r:id="rId15"/>
    <p:sldId id="298" r:id="rId16"/>
    <p:sldId id="293" r:id="rId17"/>
    <p:sldId id="299" r:id="rId18"/>
    <p:sldId id="304" r:id="rId19"/>
    <p:sldId id="300" r:id="rId20"/>
    <p:sldId id="303" r:id="rId21"/>
    <p:sldId id="288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13" autoAdjust="0"/>
    <p:restoredTop sz="87730" autoAdjust="0"/>
  </p:normalViewPr>
  <p:slideViewPr>
    <p:cSldViewPr snapToGrid="0" snapToObjects="1">
      <p:cViewPr varScale="1">
        <p:scale>
          <a:sx n="119" d="100"/>
          <a:sy n="119" d="100"/>
        </p:scale>
        <p:origin x="1938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AB3473-BDE1-4084-9891-31B974114F7D}" type="datetimeFigureOut">
              <a:rPr lang="en-US" smtClean="0"/>
              <a:t>11/20/2020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F32AF4-0398-4021-8AF1-D4BFF7434E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55960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1AD1AB-D3BD-4C2E-BA7D-B6A240623AF3}" type="datetimeFigureOut">
              <a:rPr lang="en-US" smtClean="0"/>
              <a:t>11/20/2020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D0D218-3AEF-4D7F-9FDF-40F373CCA9A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1192966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0D218-3AEF-4D7F-9FDF-40F373CCA9AA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8491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0D218-3AEF-4D7F-9FDF-40F373CCA9AA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6119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0D218-3AEF-4D7F-9FDF-40F373CCA9AA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20135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A7A7F-52DF-48C2-A8E4-05F5798300F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4701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A7A7F-52DF-48C2-A8E4-05F5798300F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8970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A7A7F-52DF-48C2-A8E4-05F5798300F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4930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0D218-3AEF-4D7F-9FDF-40F373CCA9AA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29580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0D218-3AEF-4D7F-9FDF-40F373CCA9AA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3647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0D218-3AEF-4D7F-9FDF-40F373CCA9AA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23701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0D218-3AEF-4D7F-9FDF-40F373CCA9AA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7340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0D218-3AEF-4D7F-9FDF-40F373CCA9AA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92450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0D218-3AEF-4D7F-9FDF-40F373CCA9AA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70181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0D218-3AEF-4D7F-9FDF-40F373CCA9AA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46456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0D218-3AEF-4D7F-9FDF-40F373CCA9AA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48254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0D218-3AEF-4D7F-9FDF-40F373CCA9AA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04856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0D218-3AEF-4D7F-9FDF-40F373CCA9AA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29504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0D218-3AEF-4D7F-9FDF-40F373CCA9AA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2793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0D218-3AEF-4D7F-9FDF-40F373CCA9AA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09926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0D218-3AEF-4D7F-9FDF-40F373CCA9AA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67711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0D218-3AEF-4D7F-9FDF-40F373CCA9AA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18635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936999"/>
            <a:ext cx="6400800" cy="113453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A0ED982F-42D9-4144-B4C0-B15723CFE9C0}" type="datetimeFigureOut">
              <a:rPr lang="en-US" smtClean="0"/>
              <a:pPr/>
              <a:t>11/20/2020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0F2F67C3-E579-BF4E-A83C-736487B824F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BoundlessEnergyWh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166" y="514349"/>
            <a:ext cx="4584700" cy="1026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7371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D982F-42D9-4144-B4C0-B15723CFE9C0}" type="datetimeFigureOut">
              <a:rPr lang="en-US" smtClean="0"/>
              <a:t>11/20/2020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F67C3-E579-BF4E-A83C-736487B824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04632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D982F-42D9-4144-B4C0-B15723CFE9C0}" type="datetimeFigureOut">
              <a:rPr lang="en-US" smtClean="0"/>
              <a:t>11/20/2020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F67C3-E579-BF4E-A83C-736487B824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7785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D982F-42D9-4144-B4C0-B15723CFE9C0}" type="datetimeFigureOut">
              <a:rPr lang="en-US" smtClean="0"/>
              <a:t>11/20/2020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F67C3-E579-BF4E-A83C-736487B824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347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D982F-42D9-4144-B4C0-B15723CFE9C0}" type="datetimeFigureOut">
              <a:rPr lang="en-US" smtClean="0"/>
              <a:t>11/20/2020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F67C3-E579-BF4E-A83C-736487B824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59437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D982F-42D9-4144-B4C0-B15723CFE9C0}" type="datetimeFigureOut">
              <a:rPr lang="en-US" smtClean="0"/>
              <a:t>11/20/2020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F67C3-E579-BF4E-A83C-736487B824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6378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D982F-42D9-4144-B4C0-B15723CFE9C0}" type="datetimeFigureOut">
              <a:rPr lang="en-US" smtClean="0"/>
              <a:t>11/20/2020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F67C3-E579-BF4E-A83C-736487B824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546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D982F-42D9-4144-B4C0-B15723CFE9C0}" type="datetimeFigureOut">
              <a:rPr lang="en-US" smtClean="0"/>
              <a:t>11/20/2020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F67C3-E579-BF4E-A83C-736487B824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935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D982F-42D9-4144-B4C0-B15723CFE9C0}" type="datetimeFigureOut">
              <a:rPr lang="en-US" smtClean="0"/>
              <a:t>11/20/2020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F67C3-E579-BF4E-A83C-736487B824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0344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D982F-42D9-4144-B4C0-B15723CFE9C0}" type="datetimeFigureOut">
              <a:rPr lang="en-US" smtClean="0"/>
              <a:t>11/20/2020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F67C3-E579-BF4E-A83C-736487B824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10054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D982F-42D9-4144-B4C0-B15723CFE9C0}" type="datetimeFigureOut">
              <a:rPr lang="en-US" smtClean="0"/>
              <a:t>11/20/2020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F67C3-E579-BF4E-A83C-736487B824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749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56933" y="274638"/>
            <a:ext cx="6129866" cy="13678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11448"/>
            <a:ext cx="8229600" cy="42944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7087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ED982F-42D9-4144-B4C0-B15723CFE9C0}" type="datetimeFigureOut">
              <a:rPr lang="en-US" smtClean="0"/>
              <a:t>11/20/2020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19902" y="6356350"/>
            <a:ext cx="5668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2F67C3-E579-BF4E-A83C-736487B824F3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 descr="BoundlessEnergy.eps"/>
          <p:cNvPicPr>
            <a:picLocks noChangeAspect="1"/>
          </p:cNvPicPr>
          <p:nvPr userDrawn="1"/>
        </p:nvPicPr>
        <p:blipFill>
          <a:blip r:embed="rId1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866" y="6105864"/>
            <a:ext cx="5833902" cy="500972"/>
          </a:xfrm>
          <a:prstGeom prst="rect">
            <a:avLst/>
          </a:prstGeom>
        </p:spPr>
      </p:pic>
      <p:pic>
        <p:nvPicPr>
          <p:cNvPr id="5" name="Picture 4" descr="AEP_2C_RG.eps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1778527" cy="986367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457200" y="1710268"/>
            <a:ext cx="8001000" cy="45719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99000">
                <a:srgbClr val="FFFFFF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942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5534025"/>
            <a:ext cx="9143999" cy="13239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55601" y="92075"/>
            <a:ext cx="2362200" cy="137265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63" y="325324"/>
            <a:ext cx="1193743" cy="9061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89100"/>
            <a:ext cx="9144000" cy="454760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85800" y="2372748"/>
            <a:ext cx="7772400" cy="3180312"/>
          </a:xfrm>
          <a:prstGeom prst="rect">
            <a:avLst/>
          </a:prstGeom>
          <a:solidFill>
            <a:srgbClr val="FF0000">
              <a:alpha val="5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07D49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685800" y="2372748"/>
            <a:ext cx="7772400" cy="3161277"/>
          </a:xfrm>
        </p:spPr>
        <p:txBody>
          <a:bodyPr/>
          <a:lstStyle/>
          <a:p>
            <a:r>
              <a:rPr lang="en-US" sz="2800" dirty="0" smtClean="0">
                <a:solidFill>
                  <a:schemeClr val="bg1"/>
                </a:solidFill>
              </a:rPr>
              <a:t>Welcome to the Angstrom-Grissom</a:t>
            </a:r>
            <a:r>
              <a:rPr lang="en-US" sz="2800" dirty="0" smtClean="0">
                <a:solidFill>
                  <a:schemeClr val="bg1"/>
                </a:solidFill>
              </a:rPr>
              <a:t/>
            </a:r>
            <a:br>
              <a:rPr lang="en-US" sz="2800" dirty="0" smtClean="0">
                <a:solidFill>
                  <a:schemeClr val="bg1"/>
                </a:solidFill>
              </a:rPr>
            </a:br>
            <a:r>
              <a:rPr lang="en-US" sz="2800" dirty="0" smtClean="0">
                <a:solidFill>
                  <a:schemeClr val="bg1"/>
                </a:solidFill>
              </a:rPr>
              <a:t>Power Improvements </a:t>
            </a:r>
            <a:r>
              <a:rPr lang="en-US" sz="2800" dirty="0" smtClean="0">
                <a:solidFill>
                  <a:schemeClr val="bg1"/>
                </a:solidFill>
              </a:rPr>
              <a:t>Project virtual town hall. </a:t>
            </a:r>
            <a:br>
              <a:rPr lang="en-US" sz="2800" dirty="0" smtClean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/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 smtClean="0">
                <a:solidFill>
                  <a:schemeClr val="bg1"/>
                </a:solidFill>
              </a:rPr>
              <a:t>We will begin our presentation at 6:35. </a:t>
            </a:r>
            <a:br>
              <a:rPr lang="en-US" sz="2800" dirty="0" smtClean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/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 smtClean="0">
                <a:solidFill>
                  <a:schemeClr val="bg1"/>
                </a:solidFill>
              </a:rPr>
              <a:t>Thank you for your patience.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242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534025"/>
            <a:ext cx="9143999" cy="13239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55601" y="92075"/>
            <a:ext cx="2362200" cy="137265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63" y="325324"/>
            <a:ext cx="1193743" cy="906160"/>
          </a:xfrm>
          <a:prstGeom prst="rect">
            <a:avLst/>
          </a:prstGeom>
        </p:spPr>
      </p:pic>
      <p:sp>
        <p:nvSpPr>
          <p:cNvPr id="6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119902" y="6356350"/>
            <a:ext cx="566897" cy="365125"/>
          </a:xfrm>
        </p:spPr>
        <p:txBody>
          <a:bodyPr/>
          <a:lstStyle/>
          <a:p>
            <a:pPr>
              <a:defRPr/>
            </a:pPr>
            <a:fld id="{BA066F51-61F5-4CA0-AE02-BD8FE43F94FC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673531" y="274638"/>
            <a:ext cx="6470469" cy="13678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/>
              <a:t>Angstrom-Grissom</a:t>
            </a:r>
            <a:br>
              <a:rPr lang="en-US" dirty="0" smtClean="0"/>
            </a:br>
            <a:r>
              <a:rPr lang="en-US" sz="2800" dirty="0" smtClean="0">
                <a:solidFill>
                  <a:srgbClr val="C00000"/>
                </a:solidFill>
              </a:rPr>
              <a:t>Power Improvements Project</a:t>
            </a:r>
            <a:endParaRPr lang="en-US" sz="2800" b="0" dirty="0">
              <a:solidFill>
                <a:srgbClr val="C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1" y="1875782"/>
            <a:ext cx="8414400" cy="4163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741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5534025"/>
            <a:ext cx="9143999" cy="13239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55601" y="92075"/>
            <a:ext cx="2362200" cy="137265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63" y="325324"/>
            <a:ext cx="1193743" cy="906160"/>
          </a:xfrm>
          <a:prstGeom prst="rect">
            <a:avLst/>
          </a:prstGeom>
        </p:spPr>
      </p:pic>
      <p:sp>
        <p:nvSpPr>
          <p:cNvPr id="6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119902" y="6356350"/>
            <a:ext cx="566897" cy="365125"/>
          </a:xfrm>
        </p:spPr>
        <p:txBody>
          <a:bodyPr/>
          <a:lstStyle/>
          <a:p>
            <a:pPr>
              <a:defRPr/>
            </a:pPr>
            <a:fld id="{BA066F51-61F5-4CA0-AE02-BD8FE43F94FC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9" t="696" r="296" b="29231"/>
          <a:stretch/>
        </p:blipFill>
        <p:spPr>
          <a:xfrm>
            <a:off x="381434" y="1419225"/>
            <a:ext cx="8126691" cy="479107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873679" y="1419225"/>
            <a:ext cx="4634446" cy="4566828"/>
          </a:xfrm>
          <a:prstGeom prst="rect">
            <a:avLst/>
          </a:prstGeom>
          <a:solidFill>
            <a:schemeClr val="accent4">
              <a:lumMod val="50000"/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07D49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023966" y="1562101"/>
            <a:ext cx="4367559" cy="4570002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8600" b="1" dirty="0" smtClean="0">
                <a:solidFill>
                  <a:schemeClr val="bg1"/>
                </a:solidFill>
              </a:rPr>
              <a:t>Structure Information</a:t>
            </a:r>
            <a:endParaRPr lang="en-US" sz="8600" b="1" dirty="0">
              <a:solidFill>
                <a:schemeClr val="bg1"/>
              </a:solidFill>
            </a:endParaRPr>
          </a:p>
          <a:p>
            <a:pPr algn="l"/>
            <a:endParaRPr lang="en-US" dirty="0" smtClean="0">
              <a:solidFill>
                <a:srgbClr val="FFFFFF"/>
              </a:solidFill>
            </a:endParaRPr>
          </a:p>
          <a:p>
            <a:pPr algn="l"/>
            <a:r>
              <a:rPr lang="en-US" sz="4800" dirty="0" smtClean="0">
                <a:solidFill>
                  <a:srgbClr val="FFFFFF"/>
                </a:solidFill>
              </a:rPr>
              <a:t>Structures will use one of three designs: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sz="4800" dirty="0" smtClean="0">
                <a:solidFill>
                  <a:srgbClr val="FFFFFF"/>
                </a:solidFill>
              </a:rPr>
              <a:t>BOLD (Breakthrough Overhead Line Design) Steel Lattice; or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sz="4800" dirty="0" smtClean="0">
                <a:solidFill>
                  <a:srgbClr val="FFFFFF"/>
                </a:solidFill>
              </a:rPr>
              <a:t>BOLD Steel Monopole; or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sz="4800" dirty="0" smtClean="0">
                <a:solidFill>
                  <a:srgbClr val="FFFFFF"/>
                </a:solidFill>
              </a:rPr>
              <a:t>Traditional Steel Monopole</a:t>
            </a:r>
            <a:endParaRPr lang="en-US" sz="4800" dirty="0">
              <a:solidFill>
                <a:srgbClr val="FFFFFF"/>
              </a:solidFill>
            </a:endParaRPr>
          </a:p>
          <a:p>
            <a:pPr algn="l"/>
            <a:endParaRPr lang="en-US" sz="4800" dirty="0" smtClean="0">
              <a:solidFill>
                <a:srgbClr val="FFFFFF"/>
              </a:solidFill>
            </a:endParaRPr>
          </a:p>
          <a:p>
            <a:pPr algn="l"/>
            <a:r>
              <a:rPr lang="en-US" sz="4800" dirty="0" smtClean="0">
                <a:solidFill>
                  <a:srgbClr val="FFFFFF"/>
                </a:solidFill>
              </a:rPr>
              <a:t>BOLD structures use a more compact configuration that make them shorter than </a:t>
            </a:r>
            <a:r>
              <a:rPr lang="en-US" sz="4800" dirty="0" smtClean="0">
                <a:solidFill>
                  <a:srgbClr val="FFFFFF"/>
                </a:solidFill>
              </a:rPr>
              <a:t>traditional </a:t>
            </a:r>
            <a:r>
              <a:rPr lang="en-US" sz="4800" dirty="0" smtClean="0">
                <a:solidFill>
                  <a:srgbClr val="FFFFFF"/>
                </a:solidFill>
              </a:rPr>
              <a:t>single-steel pole structures.</a:t>
            </a:r>
          </a:p>
          <a:p>
            <a:pPr algn="l"/>
            <a:endParaRPr lang="en-US" sz="4800" dirty="0">
              <a:solidFill>
                <a:srgbClr val="FFFFFF"/>
              </a:solidFill>
            </a:endParaRPr>
          </a:p>
          <a:p>
            <a:pPr algn="l"/>
            <a:r>
              <a:rPr lang="en-US" sz="4800" dirty="0" smtClean="0">
                <a:solidFill>
                  <a:srgbClr val="FFFFFF"/>
                </a:solidFill>
              </a:rPr>
              <a:t>AEP Texas would like landowners to let us know their preference as we continue the design process.</a:t>
            </a:r>
            <a:endParaRPr lang="en-US" sz="4800" dirty="0">
              <a:solidFill>
                <a:srgbClr val="FFFFFF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673531" y="274638"/>
            <a:ext cx="6470469" cy="13678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/>
              <a:t>Angstrom-Grissom</a:t>
            </a:r>
            <a:br>
              <a:rPr lang="en-US" dirty="0" smtClean="0"/>
            </a:br>
            <a:r>
              <a:rPr lang="en-US" sz="2800" dirty="0" smtClean="0">
                <a:solidFill>
                  <a:srgbClr val="C00000"/>
                </a:solidFill>
              </a:rPr>
              <a:t>Power Improvements Project</a:t>
            </a:r>
            <a:endParaRPr lang="en-US" sz="2800" b="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452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5534025"/>
            <a:ext cx="9143999" cy="13239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dirty="0" smtClean="0"/>
              <a:t>BOLD Steel Lattice</a:t>
            </a:r>
            <a:r>
              <a:rPr lang="en-US" dirty="0"/>
              <a:t/>
            </a:r>
            <a:br>
              <a:rPr lang="en-US" dirty="0"/>
            </a:br>
            <a:r>
              <a:rPr lang="en-US" sz="2800" dirty="0" smtClean="0">
                <a:solidFill>
                  <a:srgbClr val="C00000"/>
                </a:solidFill>
              </a:rPr>
              <a:t>Structure Type A</a:t>
            </a:r>
            <a:endParaRPr lang="en-US" sz="2800" b="0" dirty="0">
              <a:solidFill>
                <a:srgbClr val="C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561" y="2183274"/>
            <a:ext cx="4719337" cy="35395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30823" y="2209970"/>
            <a:ext cx="3270738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/>
              <a:t>Typical </a:t>
            </a:r>
            <a:r>
              <a:rPr lang="en-US" sz="2400" b="1" dirty="0"/>
              <a:t>Height</a:t>
            </a:r>
            <a:r>
              <a:rPr lang="en-US" sz="2400" dirty="0"/>
              <a:t>: </a:t>
            </a:r>
            <a:r>
              <a:rPr lang="en-US" sz="2400" dirty="0" smtClean="0"/>
              <a:t>130 </a:t>
            </a:r>
            <a:r>
              <a:rPr lang="en-US" sz="2400" dirty="0"/>
              <a:t>feet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Typical Distance Between Structures</a:t>
            </a:r>
            <a:r>
              <a:rPr lang="en-US" sz="2400" dirty="0"/>
              <a:t>: </a:t>
            </a:r>
            <a:r>
              <a:rPr lang="en-US" sz="2400" dirty="0" smtClean="0"/>
              <a:t>1,250 feet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/>
              <a:t>Material: </a:t>
            </a:r>
            <a:r>
              <a:rPr lang="en-US" sz="2400" dirty="0" smtClean="0"/>
              <a:t>Steel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Typical </a:t>
            </a:r>
            <a:r>
              <a:rPr lang="en-US" sz="2400" b="1" dirty="0" smtClean="0"/>
              <a:t>Right-of-Way Width</a:t>
            </a:r>
            <a:r>
              <a:rPr lang="en-US" sz="2400" dirty="0" smtClean="0"/>
              <a:t>: 150 feet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r>
              <a:rPr lang="en-US" sz="1600" i="1" dirty="0" smtClean="0"/>
              <a:t>* </a:t>
            </a:r>
            <a:r>
              <a:rPr lang="en-US" sz="1600" i="1" dirty="0"/>
              <a:t>Exact structure, height and right-of-way requirements may vary</a:t>
            </a:r>
          </a:p>
        </p:txBody>
      </p:sp>
      <p:sp>
        <p:nvSpPr>
          <p:cNvPr id="7" name="Rectangle 6"/>
          <p:cNvSpPr/>
          <p:nvPr/>
        </p:nvSpPr>
        <p:spPr>
          <a:xfrm>
            <a:off x="228602" y="274638"/>
            <a:ext cx="2924174" cy="13239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075" y="230718"/>
            <a:ext cx="1673225" cy="1270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433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5534025"/>
            <a:ext cx="9143999" cy="13239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dirty="0" smtClean="0"/>
              <a:t>BOLD Steel Monopole</a:t>
            </a:r>
            <a:br>
              <a:rPr lang="en-US" dirty="0" smtClean="0"/>
            </a:br>
            <a:r>
              <a:rPr lang="en-US" sz="2800" dirty="0" smtClean="0">
                <a:solidFill>
                  <a:srgbClr val="C00000"/>
                </a:solidFill>
              </a:rPr>
              <a:t>Structure Type B</a:t>
            </a:r>
            <a:endParaRPr lang="en-US" sz="2800" b="0" dirty="0">
              <a:solidFill>
                <a:srgbClr val="C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561" y="2183274"/>
            <a:ext cx="4719336" cy="35395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30823" y="2209970"/>
            <a:ext cx="3270738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/>
              <a:t>Typical </a:t>
            </a:r>
            <a:r>
              <a:rPr lang="en-US" sz="2400" b="1" dirty="0"/>
              <a:t>Height</a:t>
            </a:r>
            <a:r>
              <a:rPr lang="en-US" sz="2400" dirty="0"/>
              <a:t>: </a:t>
            </a:r>
            <a:r>
              <a:rPr lang="en-US" sz="2400" dirty="0" smtClean="0"/>
              <a:t>115 </a:t>
            </a:r>
            <a:r>
              <a:rPr lang="en-US" sz="2400" dirty="0"/>
              <a:t>feet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Typical Distance Between Structures</a:t>
            </a:r>
            <a:r>
              <a:rPr lang="en-US" sz="2400" dirty="0"/>
              <a:t>: </a:t>
            </a:r>
            <a:r>
              <a:rPr lang="en-US" sz="2400" dirty="0" smtClean="0"/>
              <a:t>1,000 feet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Material: </a:t>
            </a:r>
            <a:r>
              <a:rPr lang="en-US" sz="2400" dirty="0"/>
              <a:t>Steel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/>
              <a:t>Typical Right-of-Way Width</a:t>
            </a:r>
            <a:r>
              <a:rPr lang="en-US" sz="2400" dirty="0" smtClean="0"/>
              <a:t>: 150 feet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r>
              <a:rPr lang="en-US" sz="1600" i="1" dirty="0" smtClean="0"/>
              <a:t>* </a:t>
            </a:r>
            <a:r>
              <a:rPr lang="en-US" sz="1600" i="1" dirty="0"/>
              <a:t>Exact structure, height and right-of-way requirements may vary</a:t>
            </a:r>
          </a:p>
        </p:txBody>
      </p:sp>
      <p:sp>
        <p:nvSpPr>
          <p:cNvPr id="7" name="Rectangle 6"/>
          <p:cNvSpPr/>
          <p:nvPr/>
        </p:nvSpPr>
        <p:spPr>
          <a:xfrm>
            <a:off x="228602" y="274638"/>
            <a:ext cx="2924174" cy="13239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075" y="230718"/>
            <a:ext cx="1673225" cy="1270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441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5534025"/>
            <a:ext cx="9143999" cy="13239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dirty="0" smtClean="0"/>
              <a:t>Traditional Steel Monopole</a:t>
            </a:r>
            <a:r>
              <a:rPr lang="en-US" dirty="0"/>
              <a:t/>
            </a:r>
            <a:br>
              <a:rPr lang="en-US" dirty="0"/>
            </a:br>
            <a:r>
              <a:rPr lang="en-US" sz="2800" dirty="0" smtClean="0">
                <a:solidFill>
                  <a:srgbClr val="C00000"/>
                </a:solidFill>
              </a:rPr>
              <a:t>Structure Type C</a:t>
            </a:r>
            <a:endParaRPr lang="en-US" sz="2800" b="0" dirty="0">
              <a:solidFill>
                <a:srgbClr val="C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561" y="2183274"/>
            <a:ext cx="4719336" cy="35395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30823" y="2209970"/>
            <a:ext cx="3270738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/>
              <a:t>Typical </a:t>
            </a:r>
            <a:r>
              <a:rPr lang="en-US" sz="2400" b="1" dirty="0"/>
              <a:t>Height</a:t>
            </a:r>
            <a:r>
              <a:rPr lang="en-US" sz="2400" dirty="0"/>
              <a:t>: </a:t>
            </a:r>
            <a:r>
              <a:rPr lang="en-US" sz="2400" dirty="0" smtClean="0"/>
              <a:t>155 </a:t>
            </a:r>
            <a:r>
              <a:rPr lang="en-US" sz="2400" dirty="0"/>
              <a:t>feet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Typical Distance Between Structures</a:t>
            </a:r>
            <a:r>
              <a:rPr lang="en-US" sz="2400" dirty="0"/>
              <a:t>: </a:t>
            </a:r>
            <a:r>
              <a:rPr lang="en-US" sz="2400" dirty="0" smtClean="0"/>
              <a:t>1,000 feet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Material: </a:t>
            </a:r>
            <a:r>
              <a:rPr lang="en-US" sz="2400" dirty="0"/>
              <a:t>Steel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/>
              <a:t>Typical Right-of-Way Width</a:t>
            </a:r>
            <a:r>
              <a:rPr lang="en-US" sz="2400" dirty="0" smtClean="0"/>
              <a:t>: 150 feet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r>
              <a:rPr lang="en-US" sz="1600" i="1" dirty="0" smtClean="0"/>
              <a:t>* </a:t>
            </a:r>
            <a:r>
              <a:rPr lang="en-US" sz="1600" i="1" dirty="0"/>
              <a:t>Exact structure, height and right-of-way requirements may vary</a:t>
            </a:r>
          </a:p>
        </p:txBody>
      </p:sp>
      <p:sp>
        <p:nvSpPr>
          <p:cNvPr id="7" name="Rectangle 6"/>
          <p:cNvSpPr/>
          <p:nvPr/>
        </p:nvSpPr>
        <p:spPr>
          <a:xfrm>
            <a:off x="228602" y="274638"/>
            <a:ext cx="2695573" cy="13239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075" y="230718"/>
            <a:ext cx="1673225" cy="1270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122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5534025"/>
            <a:ext cx="9143999" cy="13239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55601" y="92075"/>
            <a:ext cx="2362200" cy="137265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63" y="325324"/>
            <a:ext cx="1193743" cy="906160"/>
          </a:xfrm>
          <a:prstGeom prst="rect">
            <a:avLst/>
          </a:prstGeom>
        </p:spPr>
      </p:pic>
      <p:sp>
        <p:nvSpPr>
          <p:cNvPr id="6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119902" y="6356350"/>
            <a:ext cx="566897" cy="365125"/>
          </a:xfrm>
        </p:spPr>
        <p:txBody>
          <a:bodyPr/>
          <a:lstStyle/>
          <a:p>
            <a:pPr>
              <a:defRPr/>
            </a:pPr>
            <a:fld id="{BA066F51-61F5-4CA0-AE02-BD8FE43F94FC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9" t="22823" r="19237" b="12398"/>
          <a:stretch/>
        </p:blipFill>
        <p:spPr>
          <a:xfrm>
            <a:off x="447675" y="1642533"/>
            <a:ext cx="8258175" cy="456388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61428" y="1643591"/>
            <a:ext cx="5634571" cy="4566828"/>
          </a:xfrm>
          <a:prstGeom prst="rect">
            <a:avLst/>
          </a:prstGeom>
          <a:solidFill>
            <a:schemeClr val="accent4">
              <a:lumMod val="50000"/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07D49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611716" y="1820333"/>
            <a:ext cx="5389034" cy="4055533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8000" b="1" dirty="0" smtClean="0">
                <a:solidFill>
                  <a:schemeClr val="bg1"/>
                </a:solidFill>
              </a:rPr>
              <a:t>Public Utility Commission Approval Process</a:t>
            </a:r>
            <a:endParaRPr lang="en-US" sz="8000" b="1" dirty="0">
              <a:solidFill>
                <a:schemeClr val="bg1"/>
              </a:solidFill>
            </a:endParaRPr>
          </a:p>
          <a:p>
            <a:pPr algn="l"/>
            <a:endParaRPr lang="en-US" dirty="0" smtClean="0">
              <a:solidFill>
                <a:srgbClr val="FFFFFF"/>
              </a:solidFill>
            </a:endParaRP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sz="7200" dirty="0" smtClean="0">
                <a:solidFill>
                  <a:srgbClr val="FFFFFF"/>
                </a:solidFill>
              </a:rPr>
              <a:t>AEP Texas identifies a study area and performs initial evaluations. This information is used to create “preliminary routing links”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sz="7200" dirty="0" smtClean="0">
                <a:solidFill>
                  <a:srgbClr val="FFFFFF"/>
                </a:solidFill>
              </a:rPr>
              <a:t>AEP Texas presents this information to the public and gather feedback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sz="7200" dirty="0" smtClean="0">
                <a:solidFill>
                  <a:srgbClr val="FFFFFF"/>
                </a:solidFill>
              </a:rPr>
              <a:t>This feedback is used to refine the routing links and create several power line route options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sz="7200" dirty="0" smtClean="0">
                <a:solidFill>
                  <a:srgbClr val="FFFFFF"/>
                </a:solidFill>
              </a:rPr>
              <a:t>These options are submitted to the Public Utility Commission of Texas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sz="7200" dirty="0" smtClean="0">
                <a:solidFill>
                  <a:srgbClr val="FFFFFF"/>
                </a:solidFill>
              </a:rPr>
              <a:t>The PUC evaluates AEP Texas’ application and holds public </a:t>
            </a:r>
            <a:r>
              <a:rPr lang="en-US" sz="7200" dirty="0" smtClean="0">
                <a:solidFill>
                  <a:srgbClr val="FFFFFF"/>
                </a:solidFill>
              </a:rPr>
              <a:t>hearings</a:t>
            </a:r>
            <a:endParaRPr lang="en-US" sz="7200" dirty="0" smtClean="0">
              <a:solidFill>
                <a:srgbClr val="FFFFFF"/>
              </a:solidFill>
            </a:endParaRP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sz="7200" dirty="0" smtClean="0">
                <a:solidFill>
                  <a:srgbClr val="FFFFFF"/>
                </a:solidFill>
              </a:rPr>
              <a:t>The PUC has 180 days to approve or deny AEP Texas’ application.</a:t>
            </a:r>
          </a:p>
          <a:p>
            <a:pPr marL="1143000" lvl="1" indent="-685800" algn="l">
              <a:buFont typeface="Arial" panose="020B0604020202020204" pitchFamily="34" charset="0"/>
              <a:buChar char="•"/>
            </a:pPr>
            <a:r>
              <a:rPr lang="en-US" sz="6800" dirty="0" smtClean="0">
                <a:solidFill>
                  <a:srgbClr val="FFFFFF"/>
                </a:solidFill>
              </a:rPr>
              <a:t>The PUC determines the final line route if the application is approved.</a:t>
            </a:r>
          </a:p>
          <a:p>
            <a:pPr algn="l"/>
            <a:endParaRPr lang="en-US" sz="4800" dirty="0">
              <a:solidFill>
                <a:srgbClr val="FFFFFF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673531" y="274638"/>
            <a:ext cx="6470469" cy="13678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/>
              <a:t>Angstrom-Grissom</a:t>
            </a:r>
            <a:br>
              <a:rPr lang="en-US" dirty="0" smtClean="0"/>
            </a:br>
            <a:r>
              <a:rPr lang="en-US" sz="2800" dirty="0" smtClean="0">
                <a:solidFill>
                  <a:srgbClr val="C00000"/>
                </a:solidFill>
              </a:rPr>
              <a:t>Power Improvements Project</a:t>
            </a:r>
            <a:endParaRPr lang="en-US" sz="2800" b="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86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5534025"/>
            <a:ext cx="9143999" cy="13239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55601" y="92075"/>
            <a:ext cx="2362200" cy="137265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63" y="325324"/>
            <a:ext cx="1193743" cy="906160"/>
          </a:xfrm>
          <a:prstGeom prst="rect">
            <a:avLst/>
          </a:prstGeom>
        </p:spPr>
      </p:pic>
      <p:sp>
        <p:nvSpPr>
          <p:cNvPr id="6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119902" y="6356350"/>
            <a:ext cx="566897" cy="365125"/>
          </a:xfrm>
        </p:spPr>
        <p:txBody>
          <a:bodyPr/>
          <a:lstStyle/>
          <a:p>
            <a:pPr>
              <a:defRPr/>
            </a:pPr>
            <a:fld id="{BA066F51-61F5-4CA0-AE02-BD8FE43F94FC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642533"/>
            <a:ext cx="9144000" cy="456388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9738" y="1643591"/>
            <a:ext cx="9094261" cy="4566828"/>
          </a:xfrm>
          <a:prstGeom prst="rect">
            <a:avLst/>
          </a:prstGeom>
          <a:solidFill>
            <a:schemeClr val="accent4">
              <a:lumMod val="50000"/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07D49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30715" y="2319035"/>
            <a:ext cx="8732309" cy="3556831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8600" b="1" dirty="0" smtClean="0">
                <a:solidFill>
                  <a:schemeClr val="bg1"/>
                </a:solidFill>
              </a:rPr>
              <a:t>We Want Your Feedback</a:t>
            </a:r>
            <a:endParaRPr lang="en-US" sz="8600" b="1" dirty="0">
              <a:solidFill>
                <a:schemeClr val="bg1"/>
              </a:solidFill>
            </a:endParaRP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sz="4800" dirty="0" smtClean="0">
                <a:solidFill>
                  <a:srgbClr val="FFFFFF"/>
                </a:solidFill>
              </a:rPr>
              <a:t>Your comments are critical as we plan this project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sz="4800" dirty="0" smtClean="0">
                <a:solidFill>
                  <a:srgbClr val="FFFFFF"/>
                </a:solidFill>
              </a:rPr>
              <a:t>You can provide your feedback by:</a:t>
            </a:r>
          </a:p>
          <a:p>
            <a:pPr marL="1143000" lvl="1" indent="-685800" algn="l">
              <a:buFont typeface="Arial" panose="020B0604020202020204" pitchFamily="34" charset="0"/>
              <a:buChar char="•"/>
            </a:pPr>
            <a:r>
              <a:rPr lang="en-US" sz="4400" dirty="0" smtClean="0">
                <a:solidFill>
                  <a:srgbClr val="FFFFFF"/>
                </a:solidFill>
              </a:rPr>
              <a:t>Returning the comments form included in AEP’s recent mailing</a:t>
            </a:r>
          </a:p>
          <a:p>
            <a:pPr marL="1143000" lvl="1" indent="-685800" algn="l">
              <a:buFont typeface="Arial" panose="020B0604020202020204" pitchFamily="34" charset="0"/>
              <a:buChar char="•"/>
            </a:pPr>
            <a:r>
              <a:rPr lang="en-US" sz="4400" dirty="0" smtClean="0">
                <a:solidFill>
                  <a:srgbClr val="FFFFFF"/>
                </a:solidFill>
              </a:rPr>
              <a:t>Using the “Contact Us” link at </a:t>
            </a:r>
            <a:r>
              <a:rPr lang="en-US" sz="4400" dirty="0" smtClean="0">
                <a:solidFill>
                  <a:srgbClr val="FFFFFF"/>
                </a:solidFill>
              </a:rPr>
              <a:t/>
            </a:r>
            <a:br>
              <a:rPr lang="en-US" sz="4400" dirty="0" smtClean="0">
                <a:solidFill>
                  <a:srgbClr val="FFFFFF"/>
                </a:solidFill>
              </a:rPr>
            </a:br>
            <a:r>
              <a:rPr lang="en-US" sz="4400" dirty="0" smtClean="0">
                <a:solidFill>
                  <a:srgbClr val="FFFFFF"/>
                </a:solidFill>
              </a:rPr>
              <a:t>AEPTexas.com/Angstrom-Grissom</a:t>
            </a:r>
            <a:endParaRPr lang="en-US" sz="4400" dirty="0" smtClean="0">
              <a:solidFill>
                <a:srgbClr val="FFFFFF"/>
              </a:solidFill>
            </a:endParaRPr>
          </a:p>
          <a:p>
            <a:pPr marL="1143000" lvl="1" indent="-685800" algn="l">
              <a:buFont typeface="Arial" panose="020B0604020202020204" pitchFamily="34" charset="0"/>
              <a:buChar char="•"/>
            </a:pPr>
            <a:r>
              <a:rPr lang="en-US" sz="4400" dirty="0" smtClean="0">
                <a:solidFill>
                  <a:srgbClr val="FFFFFF"/>
                </a:solidFill>
              </a:rPr>
              <a:t>Calling (844) 629-4296</a:t>
            </a:r>
          </a:p>
          <a:p>
            <a:pPr lvl="1" algn="l"/>
            <a:r>
              <a:rPr lang="en-US" sz="4400" b="1" dirty="0" smtClean="0">
                <a:solidFill>
                  <a:srgbClr val="FF0000"/>
                </a:solidFill>
              </a:rPr>
              <a:t>Please provide your feedback by Thursday, Dec. 3, 2020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673531" y="274638"/>
            <a:ext cx="6470469" cy="13678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/>
              <a:t>Angstrom-Grissom</a:t>
            </a:r>
            <a:br>
              <a:rPr lang="en-US" dirty="0" smtClean="0"/>
            </a:br>
            <a:r>
              <a:rPr lang="en-US" sz="2800" dirty="0" smtClean="0">
                <a:solidFill>
                  <a:srgbClr val="C00000"/>
                </a:solidFill>
              </a:rPr>
              <a:t>Power Improvements Project</a:t>
            </a:r>
            <a:endParaRPr lang="en-US" sz="2800" b="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332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5534025"/>
            <a:ext cx="9143999" cy="13239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55601" y="92075"/>
            <a:ext cx="2362200" cy="137265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119902" y="6356350"/>
            <a:ext cx="566897" cy="365125"/>
          </a:xfrm>
        </p:spPr>
        <p:txBody>
          <a:bodyPr/>
          <a:lstStyle/>
          <a:p>
            <a:pPr>
              <a:defRPr/>
            </a:pPr>
            <a:fld id="{BA066F51-61F5-4CA0-AE02-BD8FE43F94FC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67"/>
          <a:stretch/>
        </p:blipFill>
        <p:spPr>
          <a:xfrm>
            <a:off x="118232" y="9237"/>
            <a:ext cx="8907534" cy="6844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844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5534025"/>
            <a:ext cx="9143999" cy="13239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55601" y="92075"/>
            <a:ext cx="2362200" cy="137265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63" y="325324"/>
            <a:ext cx="1193743" cy="906160"/>
          </a:xfrm>
          <a:prstGeom prst="rect">
            <a:avLst/>
          </a:prstGeom>
        </p:spPr>
      </p:pic>
      <p:sp>
        <p:nvSpPr>
          <p:cNvPr id="6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119902" y="6356350"/>
            <a:ext cx="566897" cy="365125"/>
          </a:xfrm>
        </p:spPr>
        <p:txBody>
          <a:bodyPr/>
          <a:lstStyle/>
          <a:p>
            <a:pPr>
              <a:defRPr/>
            </a:pPr>
            <a:fld id="{BA066F51-61F5-4CA0-AE02-BD8FE43F94FC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0" t="21689" r="16086" b="13532"/>
          <a:stretch/>
        </p:blipFill>
        <p:spPr>
          <a:xfrm>
            <a:off x="447675" y="1642533"/>
            <a:ext cx="8258175" cy="456388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51903" y="1634066"/>
            <a:ext cx="5634571" cy="4566828"/>
          </a:xfrm>
          <a:prstGeom prst="rect">
            <a:avLst/>
          </a:prstGeom>
          <a:solidFill>
            <a:schemeClr val="accent4">
              <a:lumMod val="50000"/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407D49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611716" y="2142244"/>
            <a:ext cx="5389034" cy="3246967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6800" b="1" dirty="0" smtClean="0">
                <a:solidFill>
                  <a:schemeClr val="bg1"/>
                </a:solidFill>
              </a:rPr>
              <a:t>Questions?</a:t>
            </a:r>
            <a:endParaRPr lang="en-US" sz="6800" b="1" dirty="0">
              <a:solidFill>
                <a:schemeClr val="bg1"/>
              </a:solidFill>
            </a:endParaRP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sz="6000" dirty="0" smtClean="0">
                <a:solidFill>
                  <a:schemeClr val="bg1"/>
                </a:solidFill>
              </a:rPr>
              <a:t>If </a:t>
            </a:r>
            <a:r>
              <a:rPr lang="en-US" sz="6000" dirty="0">
                <a:solidFill>
                  <a:schemeClr val="bg1"/>
                </a:solidFill>
              </a:rPr>
              <a:t>using a browser, please ask your questions using the </a:t>
            </a:r>
            <a:r>
              <a:rPr lang="en-US" sz="6000" dirty="0" err="1" smtClean="0">
                <a:solidFill>
                  <a:schemeClr val="bg1"/>
                </a:solidFill>
              </a:rPr>
              <a:t>Webex</a:t>
            </a:r>
            <a:r>
              <a:rPr lang="en-US" sz="6000" dirty="0" smtClean="0">
                <a:solidFill>
                  <a:schemeClr val="bg1"/>
                </a:solidFill>
              </a:rPr>
              <a:t> chat function</a:t>
            </a:r>
            <a:endParaRPr lang="en-US" sz="6000" dirty="0" smtClean="0">
              <a:solidFill>
                <a:schemeClr val="bg1"/>
              </a:solidFill>
            </a:endParaRP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sz="6000" dirty="0" smtClean="0">
                <a:solidFill>
                  <a:schemeClr val="bg1"/>
                </a:solidFill>
              </a:rPr>
              <a:t>If using a phone, please leave yourself muted until you are asking a question</a:t>
            </a:r>
            <a:endParaRPr lang="en-US" sz="6000" dirty="0" smtClean="0">
              <a:solidFill>
                <a:schemeClr val="bg1"/>
              </a:solidFill>
            </a:endParaRPr>
          </a:p>
          <a:p>
            <a:pPr algn="l"/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673531" y="274638"/>
            <a:ext cx="6470469" cy="13678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/>
              <a:t>Angstrom-Grissom</a:t>
            </a:r>
            <a:br>
              <a:rPr lang="en-US" dirty="0" smtClean="0"/>
            </a:br>
            <a:r>
              <a:rPr lang="en-US" sz="2800" dirty="0" smtClean="0">
                <a:solidFill>
                  <a:srgbClr val="C00000"/>
                </a:solidFill>
              </a:rPr>
              <a:t>Power Improvements Project</a:t>
            </a:r>
            <a:endParaRPr lang="en-US" sz="2800" b="0" dirty="0">
              <a:solidFill>
                <a:srgbClr val="C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51903" y="5397678"/>
            <a:ext cx="8253947" cy="803217"/>
          </a:xfrm>
          <a:prstGeom prst="rect">
            <a:avLst/>
          </a:prstGeom>
          <a:solidFill>
            <a:schemeClr val="accent4">
              <a:lumMod val="50000"/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To discuss specific landowners issues, use the “Contact Us” link</a:t>
            </a:r>
            <a:endParaRPr lang="en-US" sz="2400" dirty="0">
              <a:solidFill>
                <a:srgbClr val="407D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65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5534025"/>
            <a:ext cx="9143999" cy="13239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55601" y="92075"/>
            <a:ext cx="2362200" cy="137265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63" y="325324"/>
            <a:ext cx="1193743" cy="90616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673531" y="274638"/>
            <a:ext cx="6470469" cy="13678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/>
              <a:t>Angstrom-Grissom</a:t>
            </a:r>
            <a:br>
              <a:rPr lang="en-US" dirty="0" smtClean="0"/>
            </a:br>
            <a:r>
              <a:rPr lang="en-US" sz="2800" dirty="0" smtClean="0">
                <a:solidFill>
                  <a:srgbClr val="C00000"/>
                </a:solidFill>
              </a:rPr>
              <a:t>Power Improvements Project</a:t>
            </a:r>
            <a:endParaRPr lang="en-US" sz="2800" b="0" dirty="0">
              <a:solidFill>
                <a:srgbClr val="C0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11" t="3370" b="5002"/>
          <a:stretch/>
        </p:blipFill>
        <p:spPr>
          <a:xfrm>
            <a:off x="457200" y="1875782"/>
            <a:ext cx="4982633" cy="418147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352800" y="2083859"/>
            <a:ext cx="5470526" cy="3707342"/>
          </a:xfrm>
          <a:prstGeom prst="rect">
            <a:avLst/>
          </a:prstGeom>
          <a:solidFill>
            <a:srgbClr val="F9B013">
              <a:alpha val="7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07D49"/>
              </a:solidFill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3352800" y="2215621"/>
            <a:ext cx="5470525" cy="42321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tx1"/>
                </a:solidFill>
              </a:rPr>
              <a:t>Teresa Trotman – Project Manager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tx1"/>
                </a:solidFill>
              </a:rPr>
              <a:t>Dan Lyons &amp; Doug Lee – Project Planning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tx1"/>
                </a:solidFill>
              </a:rPr>
              <a:t>Randy Roper &amp; Mel Eckhoff – Regulatory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tx1"/>
                </a:solidFill>
              </a:rPr>
              <a:t>JC Garvin &amp; Nancy Fulk – Engineering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tx1"/>
                </a:solidFill>
              </a:rPr>
              <a:t>Phillip Castillo &amp; Velma Starr – Right-of-Way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tx1"/>
                </a:solidFill>
              </a:rPr>
              <a:t>Kensley Greuter &amp; Stacy Santos – Siting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tx1"/>
                </a:solidFill>
              </a:rPr>
              <a:t>Ben Bowers – Environmental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tx1"/>
                </a:solidFill>
              </a:rPr>
              <a:t>Juliet Capeheart – Moderator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tx1"/>
                </a:solidFill>
              </a:rPr>
              <a:t>Michael Harris – Project Outreach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079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5534025"/>
            <a:ext cx="9143999" cy="13239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55601" y="92075"/>
            <a:ext cx="2362200" cy="137265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63" y="325324"/>
            <a:ext cx="1193743" cy="9061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89100"/>
            <a:ext cx="9144000" cy="454760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85800" y="3691466"/>
            <a:ext cx="7772400" cy="1398069"/>
          </a:xfrm>
          <a:prstGeom prst="rect">
            <a:avLst/>
          </a:prstGeom>
          <a:solidFill>
            <a:srgbClr val="FF0000">
              <a:alpha val="5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07D49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685800" y="3691466"/>
            <a:ext cx="7772400" cy="1398069"/>
          </a:xfrm>
        </p:spPr>
        <p:txBody>
          <a:bodyPr/>
          <a:lstStyle/>
          <a:p>
            <a:r>
              <a:rPr lang="en-US" sz="4400" dirty="0" smtClean="0">
                <a:solidFill>
                  <a:schemeClr val="bg1"/>
                </a:solidFill>
              </a:rPr>
              <a:t>Angstrom-Grissom</a:t>
            </a:r>
            <a:br>
              <a:rPr lang="en-US" sz="4400" dirty="0" smtClean="0">
                <a:solidFill>
                  <a:schemeClr val="bg1"/>
                </a:solidFill>
              </a:rPr>
            </a:br>
            <a:r>
              <a:rPr lang="en-US" sz="4400" dirty="0" smtClean="0">
                <a:solidFill>
                  <a:schemeClr val="bg1"/>
                </a:solidFill>
              </a:rPr>
              <a:t>Power Improvements Project</a:t>
            </a:r>
            <a:endParaRPr 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241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534025"/>
            <a:ext cx="9143999" cy="13239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55601" y="92075"/>
            <a:ext cx="2362200" cy="137265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63" y="325324"/>
            <a:ext cx="1193743" cy="9061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89100"/>
            <a:ext cx="9144000" cy="454760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85800" y="1689100"/>
            <a:ext cx="7772400" cy="4547609"/>
          </a:xfrm>
          <a:prstGeom prst="rect">
            <a:avLst/>
          </a:prstGeom>
          <a:solidFill>
            <a:srgbClr val="FF0000">
              <a:alpha val="5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07D49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685800" y="3752164"/>
            <a:ext cx="7772400" cy="2310246"/>
          </a:xfrm>
        </p:spPr>
        <p:txBody>
          <a:bodyPr/>
          <a:lstStyle/>
          <a:p>
            <a:r>
              <a:rPr lang="en-US" sz="4400" dirty="0" smtClean="0">
                <a:solidFill>
                  <a:schemeClr val="bg1"/>
                </a:solidFill>
              </a:rPr>
              <a:t/>
            </a:r>
            <a:br>
              <a:rPr lang="en-US" sz="4400" dirty="0" smtClean="0">
                <a:solidFill>
                  <a:schemeClr val="bg1"/>
                </a:solidFill>
              </a:rPr>
            </a:br>
            <a:r>
              <a:rPr lang="en-US" sz="4000" dirty="0" smtClean="0">
                <a:solidFill>
                  <a:schemeClr val="bg1"/>
                </a:solidFill>
              </a:rPr>
              <a:t>For additional information, visit</a:t>
            </a:r>
            <a:br>
              <a:rPr lang="en-US" sz="4000" dirty="0" smtClean="0">
                <a:solidFill>
                  <a:schemeClr val="bg1"/>
                </a:solidFill>
              </a:rPr>
            </a:br>
            <a:r>
              <a:rPr lang="en-US" sz="4000" dirty="0" smtClean="0">
                <a:solidFill>
                  <a:schemeClr val="bg1"/>
                </a:solidFill>
              </a:rPr>
              <a:t>AEPTexas.com/Angstrom-Grissom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76475" y="377126"/>
            <a:ext cx="7562850" cy="814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3200" b="1" dirty="0"/>
              <a:t>Angstrom-Grissom</a:t>
            </a:r>
            <a:r>
              <a:rPr lang="en-US" sz="4800" b="1" dirty="0"/>
              <a:t/>
            </a:r>
            <a:br>
              <a:rPr lang="en-US" sz="4800" b="1" dirty="0"/>
            </a:br>
            <a:r>
              <a:rPr lang="en-US" sz="2600" b="1" dirty="0">
                <a:solidFill>
                  <a:srgbClr val="C00000"/>
                </a:solidFill>
              </a:rPr>
              <a:t>Power Improvements Project</a:t>
            </a:r>
          </a:p>
        </p:txBody>
      </p:sp>
      <p:sp>
        <p:nvSpPr>
          <p:cNvPr id="2" name="Rectangle 1"/>
          <p:cNvSpPr/>
          <p:nvPr/>
        </p:nvSpPr>
        <p:spPr>
          <a:xfrm>
            <a:off x="685801" y="1820138"/>
            <a:ext cx="7772400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Thank You!</a:t>
            </a:r>
            <a:endParaRPr lang="en-US" sz="6600" b="1" dirty="0" smtClean="0">
              <a:solidFill>
                <a:schemeClr val="bg1"/>
              </a:solidFill>
            </a:endParaRP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Michael </a:t>
            </a:r>
            <a:r>
              <a:rPr lang="en-US" sz="2800" b="1" dirty="0">
                <a:solidFill>
                  <a:schemeClr val="bg1"/>
                </a:solidFill>
              </a:rPr>
              <a:t>Harris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Project Outreach Specialist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mhharris@aep.com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(918) 599-2553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591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5534025"/>
            <a:ext cx="9143999" cy="13239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55601" y="92075"/>
            <a:ext cx="2362200" cy="137265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63" y="325324"/>
            <a:ext cx="1193743" cy="906160"/>
          </a:xfrm>
          <a:prstGeom prst="rect">
            <a:avLst/>
          </a:prstGeom>
        </p:spPr>
      </p:pic>
      <p:sp>
        <p:nvSpPr>
          <p:cNvPr id="6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119902" y="6356350"/>
            <a:ext cx="566897" cy="365125"/>
          </a:xfrm>
        </p:spPr>
        <p:txBody>
          <a:bodyPr/>
          <a:lstStyle/>
          <a:p>
            <a:pPr>
              <a:defRPr/>
            </a:pPr>
            <a:fld id="{BA066F51-61F5-4CA0-AE02-BD8FE43F94FC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642533"/>
            <a:ext cx="9144000" cy="456388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99529" y="1643591"/>
            <a:ext cx="4634446" cy="4566828"/>
          </a:xfrm>
          <a:prstGeom prst="rect">
            <a:avLst/>
          </a:prstGeom>
          <a:solidFill>
            <a:schemeClr val="accent4">
              <a:lumMod val="50000"/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07D49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649816" y="2319035"/>
            <a:ext cx="3931709" cy="3556831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8600" b="1" dirty="0" smtClean="0">
                <a:solidFill>
                  <a:srgbClr val="C00000"/>
                </a:solidFill>
              </a:rPr>
              <a:t>Notes</a:t>
            </a:r>
            <a:endParaRPr lang="en-US" sz="8600" b="1" dirty="0">
              <a:solidFill>
                <a:srgbClr val="C00000"/>
              </a:solidFill>
            </a:endParaRPr>
          </a:p>
          <a:p>
            <a:pPr algn="l"/>
            <a:endParaRPr lang="en-US" dirty="0" smtClean="0">
              <a:solidFill>
                <a:srgbClr val="FFFFFF"/>
              </a:solidFill>
            </a:endParaRP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sz="4800" dirty="0" smtClean="0">
                <a:solidFill>
                  <a:srgbClr val="FFFFFF"/>
                </a:solidFill>
              </a:rPr>
              <a:t>This meeting will be recorded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sz="4800" dirty="0" smtClean="0">
                <a:solidFill>
                  <a:srgbClr val="FFFFFF"/>
                </a:solidFill>
              </a:rPr>
              <a:t>All attendee audio will be muted upon entry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sz="4800" dirty="0" smtClean="0">
                <a:solidFill>
                  <a:srgbClr val="FFFFFF"/>
                </a:solidFill>
              </a:rPr>
              <a:t>If you </a:t>
            </a:r>
            <a:r>
              <a:rPr lang="en-US" sz="4800" dirty="0" smtClean="0">
                <a:solidFill>
                  <a:srgbClr val="FFFFFF"/>
                </a:solidFill>
              </a:rPr>
              <a:t>have joined </a:t>
            </a:r>
            <a:r>
              <a:rPr lang="en-US" sz="4800" dirty="0" smtClean="0">
                <a:solidFill>
                  <a:srgbClr val="FFFFFF"/>
                </a:solidFill>
              </a:rPr>
              <a:t>online</a:t>
            </a:r>
            <a:r>
              <a:rPr lang="en-US" sz="4800" dirty="0" smtClean="0">
                <a:solidFill>
                  <a:srgbClr val="FFFFFF"/>
                </a:solidFill>
              </a:rPr>
              <a:t>, please leave questions and comments in the chat feature through WebEx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sz="4800" dirty="0" smtClean="0">
                <a:solidFill>
                  <a:srgbClr val="FFFFFF"/>
                </a:solidFill>
              </a:rPr>
              <a:t>Dial-in participants will </a:t>
            </a:r>
            <a:r>
              <a:rPr lang="en-US" sz="4800" dirty="0" smtClean="0">
                <a:solidFill>
                  <a:srgbClr val="FFFFFF"/>
                </a:solidFill>
              </a:rPr>
              <a:t>be unmuted for the Q&amp;A session following the </a:t>
            </a:r>
            <a:r>
              <a:rPr lang="en-US" sz="4800" dirty="0" smtClean="0">
                <a:solidFill>
                  <a:srgbClr val="FFFFFF"/>
                </a:solidFill>
              </a:rPr>
              <a:t>presentation</a:t>
            </a:r>
            <a:endParaRPr lang="en-US" sz="4800" dirty="0">
              <a:solidFill>
                <a:srgbClr val="FFFF00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673531" y="274638"/>
            <a:ext cx="6470469" cy="13678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/>
              <a:t>Angstrom-Grissom</a:t>
            </a:r>
            <a:br>
              <a:rPr lang="en-US" dirty="0" smtClean="0"/>
            </a:br>
            <a:r>
              <a:rPr lang="en-US" sz="2800" dirty="0" smtClean="0">
                <a:solidFill>
                  <a:srgbClr val="C00000"/>
                </a:solidFill>
              </a:rPr>
              <a:t>Power Improvements Project</a:t>
            </a:r>
            <a:endParaRPr lang="en-US" sz="2800" b="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428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5534025"/>
            <a:ext cx="9143999" cy="13239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55601" y="92075"/>
            <a:ext cx="2362200" cy="137265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63" y="325324"/>
            <a:ext cx="1193743" cy="906160"/>
          </a:xfrm>
          <a:prstGeom prst="rect">
            <a:avLst/>
          </a:prstGeom>
        </p:spPr>
      </p:pic>
      <p:sp>
        <p:nvSpPr>
          <p:cNvPr id="6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119902" y="6356350"/>
            <a:ext cx="566897" cy="365125"/>
          </a:xfrm>
        </p:spPr>
        <p:txBody>
          <a:bodyPr/>
          <a:lstStyle/>
          <a:p>
            <a:pPr>
              <a:defRPr/>
            </a:pPr>
            <a:fld id="{BA066F51-61F5-4CA0-AE02-BD8FE43F94FC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642533"/>
            <a:ext cx="9144000" cy="456388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99529" y="1643591"/>
            <a:ext cx="4634446" cy="4566828"/>
          </a:xfrm>
          <a:prstGeom prst="rect">
            <a:avLst/>
          </a:prstGeom>
          <a:solidFill>
            <a:schemeClr val="accent4">
              <a:lumMod val="50000"/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07D49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649816" y="2319035"/>
            <a:ext cx="3931709" cy="3556831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8600" b="1" dirty="0" smtClean="0">
                <a:solidFill>
                  <a:srgbClr val="C00000"/>
                </a:solidFill>
              </a:rPr>
              <a:t>Agenda</a:t>
            </a:r>
            <a:endParaRPr lang="en-US" sz="8600" b="1" dirty="0">
              <a:solidFill>
                <a:srgbClr val="C00000"/>
              </a:solidFill>
            </a:endParaRPr>
          </a:p>
          <a:p>
            <a:pPr algn="l"/>
            <a:endParaRPr lang="en-US" dirty="0" smtClean="0">
              <a:solidFill>
                <a:srgbClr val="FFFFFF"/>
              </a:solidFill>
            </a:endParaRP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sz="4800" dirty="0" smtClean="0">
                <a:solidFill>
                  <a:srgbClr val="FFFFFF"/>
                </a:solidFill>
              </a:rPr>
              <a:t>Overview of the Angstrom-Grissom Power Improvements Project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sz="4800" dirty="0" smtClean="0">
                <a:solidFill>
                  <a:srgbClr val="FFFFFF"/>
                </a:solidFill>
              </a:rPr>
              <a:t>Overview of the Public Utility Commission of Texas project approval process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sz="4800" dirty="0" smtClean="0">
                <a:solidFill>
                  <a:srgbClr val="FFFFFF"/>
                </a:solidFill>
              </a:rPr>
              <a:t>Question and answer session with AEP Texas project team members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673531" y="274638"/>
            <a:ext cx="6470469" cy="13678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/>
              <a:t>Angstrom-Grissom</a:t>
            </a:r>
            <a:br>
              <a:rPr lang="en-US" dirty="0" smtClean="0"/>
            </a:br>
            <a:r>
              <a:rPr lang="en-US" sz="2800" dirty="0" smtClean="0">
                <a:solidFill>
                  <a:srgbClr val="C00000"/>
                </a:solidFill>
              </a:rPr>
              <a:t>Power Improvements Project</a:t>
            </a:r>
            <a:endParaRPr lang="en-US" sz="2800" b="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407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5534025"/>
            <a:ext cx="9143999" cy="13239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55601" y="92075"/>
            <a:ext cx="2362200" cy="137265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63" y="325324"/>
            <a:ext cx="1193743" cy="906160"/>
          </a:xfrm>
          <a:prstGeom prst="rect">
            <a:avLst/>
          </a:prstGeom>
        </p:spPr>
      </p:pic>
      <p:sp>
        <p:nvSpPr>
          <p:cNvPr id="6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119902" y="6356350"/>
            <a:ext cx="566897" cy="365125"/>
          </a:xfrm>
        </p:spPr>
        <p:txBody>
          <a:bodyPr/>
          <a:lstStyle/>
          <a:p>
            <a:pPr>
              <a:defRPr/>
            </a:pPr>
            <a:fld id="{BA066F51-61F5-4CA0-AE02-BD8FE43F94FC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642533"/>
            <a:ext cx="9144000" cy="456388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1643591"/>
            <a:ext cx="9143999" cy="4566828"/>
          </a:xfrm>
          <a:prstGeom prst="rect">
            <a:avLst/>
          </a:prstGeom>
          <a:solidFill>
            <a:schemeClr val="accent4">
              <a:lumMod val="50000"/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07D49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0" y="2456873"/>
            <a:ext cx="9143999" cy="34189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sz="4400" b="1" dirty="0" smtClean="0">
                <a:solidFill>
                  <a:schemeClr val="bg1"/>
                </a:solidFill>
              </a:rPr>
              <a:t>For questions specific to your property, please visit </a:t>
            </a:r>
            <a:r>
              <a:rPr lang="en-US" sz="4400" b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AEPTexas.com/Angstrom-Grissom</a:t>
            </a:r>
          </a:p>
          <a:p>
            <a:pPr>
              <a:spcBef>
                <a:spcPts val="600"/>
              </a:spcBef>
            </a:pPr>
            <a:r>
              <a:rPr lang="en-US" sz="4400" b="1" dirty="0">
                <a:solidFill>
                  <a:schemeClr val="bg1"/>
                </a:solidFill>
              </a:rPr>
              <a:t>a</a:t>
            </a:r>
            <a:r>
              <a:rPr lang="en-US" sz="4400" b="1" dirty="0" smtClean="0">
                <a:solidFill>
                  <a:schemeClr val="bg1"/>
                </a:solidFill>
              </a:rPr>
              <a:t>nd choose the “Contact Us” link.  </a:t>
            </a:r>
            <a:endParaRPr lang="en-US" sz="4400" dirty="0" smtClean="0">
              <a:solidFill>
                <a:schemeClr val="bg1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673531" y="274638"/>
            <a:ext cx="6470469" cy="13678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/>
              <a:t>Angstrom-Grissom</a:t>
            </a:r>
            <a:br>
              <a:rPr lang="en-US" dirty="0" smtClean="0"/>
            </a:br>
            <a:r>
              <a:rPr lang="en-US" sz="2800" dirty="0" smtClean="0">
                <a:solidFill>
                  <a:srgbClr val="C00000"/>
                </a:solidFill>
              </a:rPr>
              <a:t>Power Improvements Project</a:t>
            </a:r>
            <a:endParaRPr lang="en-US" sz="2800" b="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287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5534025"/>
            <a:ext cx="9143999" cy="13239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55601" y="92075"/>
            <a:ext cx="2362200" cy="137265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63" y="325324"/>
            <a:ext cx="1193743" cy="90616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673531" y="274638"/>
            <a:ext cx="6470469" cy="13678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/>
              <a:t>Angstrom-Grissom</a:t>
            </a:r>
            <a:br>
              <a:rPr lang="en-US" dirty="0" smtClean="0"/>
            </a:br>
            <a:r>
              <a:rPr lang="en-US" sz="2800" dirty="0" smtClean="0">
                <a:solidFill>
                  <a:srgbClr val="C00000"/>
                </a:solidFill>
              </a:rPr>
              <a:t>Power Improvements Project</a:t>
            </a:r>
            <a:endParaRPr lang="en-US" sz="2800" b="0" dirty="0">
              <a:solidFill>
                <a:srgbClr val="C0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11" t="3370" b="5002"/>
          <a:stretch/>
        </p:blipFill>
        <p:spPr>
          <a:xfrm>
            <a:off x="457200" y="1875782"/>
            <a:ext cx="4982633" cy="418147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352800" y="2083859"/>
            <a:ext cx="5470526" cy="3707342"/>
          </a:xfrm>
          <a:prstGeom prst="rect">
            <a:avLst/>
          </a:prstGeom>
          <a:solidFill>
            <a:srgbClr val="F9B013">
              <a:alpha val="7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07D49"/>
              </a:solidFill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3352800" y="2215621"/>
            <a:ext cx="5470525" cy="42321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tx1"/>
                </a:solidFill>
              </a:rPr>
              <a:t>Teresa Trotman – Project Manager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tx1"/>
                </a:solidFill>
              </a:rPr>
              <a:t>Dan Lyons &amp; Doug Lee – Project Planning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tx1"/>
                </a:solidFill>
              </a:rPr>
              <a:t>Randy Roper &amp; Mel Eckhoff – Regulatory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tx1"/>
                </a:solidFill>
              </a:rPr>
              <a:t>JC Garvin &amp; Nancy Fulk – Engineering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tx1"/>
                </a:solidFill>
              </a:rPr>
              <a:t>Phillip Castillo &amp; Velma Starr – Right-of-Way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tx1"/>
                </a:solidFill>
              </a:rPr>
              <a:t>Kensley Greuter &amp; Stacy Santos – Siting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tx1"/>
                </a:solidFill>
              </a:rPr>
              <a:t>Ben Bowers – Environmental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tx1"/>
                </a:solidFill>
              </a:rPr>
              <a:t>Juliet Capeheart – Moderator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tx1"/>
                </a:solidFill>
              </a:rPr>
              <a:t>Michael Harris – Project Outreach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4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5534025"/>
            <a:ext cx="9143999" cy="13239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55601" y="92075"/>
            <a:ext cx="2362200" cy="137265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63" y="325324"/>
            <a:ext cx="1193743" cy="90616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673531" y="274638"/>
            <a:ext cx="6470469" cy="13678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/>
              <a:t>Angstrom-Grissom</a:t>
            </a:r>
            <a:br>
              <a:rPr lang="en-US" dirty="0" smtClean="0"/>
            </a:br>
            <a:r>
              <a:rPr lang="en-US" sz="2800" dirty="0" smtClean="0">
                <a:solidFill>
                  <a:srgbClr val="C00000"/>
                </a:solidFill>
              </a:rPr>
              <a:t>Power Improvements Project</a:t>
            </a:r>
            <a:endParaRPr lang="en-US" sz="2800" b="0" dirty="0">
              <a:solidFill>
                <a:srgbClr val="C0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" t="3258" r="3757"/>
          <a:stretch/>
        </p:blipFill>
        <p:spPr>
          <a:xfrm>
            <a:off x="449794" y="1814512"/>
            <a:ext cx="4375153" cy="441483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914901" y="1814512"/>
            <a:ext cx="3898899" cy="4433888"/>
          </a:xfrm>
          <a:prstGeom prst="rect">
            <a:avLst/>
          </a:prstGeom>
          <a:solidFill>
            <a:srgbClr val="F9B013">
              <a:alpha val="7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07D49"/>
              </a:solidFill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4914901" y="1825096"/>
            <a:ext cx="3889374" cy="44042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b="1" dirty="0" smtClean="0">
                <a:solidFill>
                  <a:srgbClr val="C00000"/>
                </a:solidFill>
              </a:rPr>
              <a:t>WHAT</a:t>
            </a:r>
          </a:p>
          <a:p>
            <a:pPr algn="l"/>
            <a:r>
              <a:rPr lang="en-US" sz="1800" dirty="0" smtClean="0">
                <a:solidFill>
                  <a:schemeClr val="tx1"/>
                </a:solidFill>
              </a:rPr>
              <a:t>The project involves building approximately 17 miles of 345-kilovolt transmission line to support industrial grown in the Sinton region.</a:t>
            </a:r>
          </a:p>
          <a:p>
            <a:pPr algn="l"/>
            <a:r>
              <a:rPr lang="en-US" sz="2800" b="1" dirty="0" smtClean="0">
                <a:solidFill>
                  <a:srgbClr val="C00000"/>
                </a:solidFill>
              </a:rPr>
              <a:t>WHERE</a:t>
            </a:r>
            <a:endParaRPr lang="en-US" sz="2800" b="1" dirty="0">
              <a:solidFill>
                <a:srgbClr val="C00000"/>
              </a:solidFill>
            </a:endParaRPr>
          </a:p>
          <a:p>
            <a:pPr algn="l"/>
            <a:r>
              <a:rPr lang="en-US" sz="1800" dirty="0" smtClean="0">
                <a:solidFill>
                  <a:schemeClr val="tx1"/>
                </a:solidFill>
              </a:rPr>
              <a:t>The proposed transmission line would begin at the new Angstrom Station, located approximately 4 miles east of Sinton on Texas Highway 188, and end at the Grissom Station, located about 8 miles east of Skidmore.</a:t>
            </a:r>
            <a:endParaRPr lang="en-US" sz="1800" dirty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023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534025"/>
            <a:ext cx="9143999" cy="13239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55601" y="92075"/>
            <a:ext cx="2362200" cy="137265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119902" y="6356350"/>
            <a:ext cx="566897" cy="365125"/>
          </a:xfrm>
        </p:spPr>
        <p:txBody>
          <a:bodyPr/>
          <a:lstStyle/>
          <a:p>
            <a:pPr>
              <a:defRPr/>
            </a:pPr>
            <a:fld id="{BA066F51-61F5-4CA0-AE02-BD8FE43F94FC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673531" y="274638"/>
            <a:ext cx="6470469" cy="13678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/>
              <a:t>Angstrom-Grissom</a:t>
            </a:r>
            <a:br>
              <a:rPr lang="en-US" dirty="0" smtClean="0"/>
            </a:br>
            <a:r>
              <a:rPr lang="en-US" sz="2800" dirty="0" smtClean="0">
                <a:solidFill>
                  <a:srgbClr val="C00000"/>
                </a:solidFill>
              </a:rPr>
              <a:t>Power Improvements Project</a:t>
            </a:r>
            <a:endParaRPr lang="en-US" sz="2800" b="0" dirty="0">
              <a:solidFill>
                <a:srgbClr val="C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6" y="523875"/>
            <a:ext cx="8725833" cy="54260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86909" y="5220707"/>
            <a:ext cx="1198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Angstrom Station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29821" y="1178765"/>
            <a:ext cx="1043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Grissom Station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735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534025"/>
            <a:ext cx="9143999" cy="13239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55601" y="92075"/>
            <a:ext cx="2362200" cy="137265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63" y="325324"/>
            <a:ext cx="1193743" cy="906160"/>
          </a:xfrm>
          <a:prstGeom prst="rect">
            <a:avLst/>
          </a:prstGeom>
        </p:spPr>
      </p:pic>
      <p:sp>
        <p:nvSpPr>
          <p:cNvPr id="6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119902" y="6356350"/>
            <a:ext cx="566897" cy="365125"/>
          </a:xfrm>
        </p:spPr>
        <p:txBody>
          <a:bodyPr/>
          <a:lstStyle/>
          <a:p>
            <a:pPr>
              <a:defRPr/>
            </a:pPr>
            <a:fld id="{BA066F51-61F5-4CA0-AE02-BD8FE43F94FC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673531" y="274638"/>
            <a:ext cx="6470469" cy="13678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/>
              <a:t>Angstrom-Grissom</a:t>
            </a:r>
            <a:br>
              <a:rPr lang="en-US" dirty="0" smtClean="0"/>
            </a:br>
            <a:r>
              <a:rPr lang="en-US" sz="2800" dirty="0" smtClean="0">
                <a:solidFill>
                  <a:srgbClr val="C00000"/>
                </a:solidFill>
              </a:rPr>
              <a:t>Power Improvements Project</a:t>
            </a:r>
            <a:endParaRPr lang="en-US" sz="2800" b="0" dirty="0">
              <a:solidFill>
                <a:srgbClr val="C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49" y="1847207"/>
            <a:ext cx="8115300" cy="404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623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sisl xmlns:xsi="http://www.w3.org/2001/XMLSchema-instance" xmlns:xsd="http://www.w3.org/2001/XMLSchema" xmlns="http://www.boldonjames.com/2008/01/sie/internal/label" sislVersion="0" policy="e9c0b8d7-bdb4-4fd3-b62a-f50327aaefce" origin="autoSelectedSuggestion">
  <element uid="50c31824-0780-4910-87d1-eaaffd182d42" value=""/>
  <element uid="c64218ab-b8d1-40b6-a478-cb8be1e10ecc" value=""/>
</sisl>
</file>

<file path=customXml/itemProps1.xml><?xml version="1.0" encoding="utf-8"?>
<ds:datastoreItem xmlns:ds="http://schemas.openxmlformats.org/officeDocument/2006/customXml" ds:itemID="{26E1B02D-A25B-48BD-81AF-1EE3CE1C445F}">
  <ds:schemaRefs>
    <ds:schemaRef ds:uri="http://www.w3.org/2001/XMLSchema"/>
    <ds:schemaRef ds:uri="http://www.boldonjames.com/2008/01/sie/internal/labe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11734</TotalTime>
  <Words>802</Words>
  <Application>Microsoft Office PowerPoint</Application>
  <PresentationFormat>On-screen Show (4:3)</PresentationFormat>
  <Paragraphs>141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Arial</vt:lpstr>
      <vt:lpstr>Calibri</vt:lpstr>
      <vt:lpstr>Office Theme</vt:lpstr>
      <vt:lpstr>Welcome to the Angstrom-Grissom Power Improvements Project virtual town hall.   We will begin our presentation at 6:35.   Thank you for your patience.</vt:lpstr>
      <vt:lpstr>Angstrom-Grissom Power Improvements Project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BOLD Steel Lattice Structure Type A</vt:lpstr>
      <vt:lpstr>BOLD Steel Monopole Structure Type B</vt:lpstr>
      <vt:lpstr>Traditional Steel Monopole Structure Type 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For additional information, visit AEPTexas.com/Angstrom-Grissom</vt:lpstr>
    </vt:vector>
  </TitlesOfParts>
  <Company>American Electric Power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Cathy Kielty</dc:creator>
  <cp:keywords/>
  <cp:lastModifiedBy>s292908</cp:lastModifiedBy>
  <cp:revision>96</cp:revision>
  <dcterms:created xsi:type="dcterms:W3CDTF">2017-03-03T19:19:36Z</dcterms:created>
  <dcterms:modified xsi:type="dcterms:W3CDTF">2020-11-25T00:03:33Z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ocIndexRef">
    <vt:lpwstr>77cd9f81-3d5c-4306-aae7-ed838e3e2749</vt:lpwstr>
  </property>
  <property fmtid="{D5CDD505-2E9C-101B-9397-08002B2CF9AE}" pid="3" name="bjSaver">
    <vt:lpwstr>A/R1jRpl1O6dpz2pOAUYd9IFaFSTF4p/</vt:lpwstr>
  </property>
  <property fmtid="{D5CDD505-2E9C-101B-9397-08002B2CF9AE}" pid="4" name="bjDocumentSecurityLabel">
    <vt:lpwstr>AEP Internal</vt:lpwstr>
  </property>
  <property fmtid="{D5CDD505-2E9C-101B-9397-08002B2CF9AE}" pid="5" name="bjDocumentLabelXML">
    <vt:lpwstr>&lt;?xml version="1.0" encoding="us-ascii"?&gt;&lt;sisl xmlns:xsi="http://www.w3.org/2001/XMLSchema-instance" xmlns:xsd="http://www.w3.org/2001/XMLSchema" sislVersion="0" policy="e9c0b8d7-bdb4-4fd3-b62a-f50327aaefce" origin="autoSelectedSuggestion" xmlns="http://w</vt:lpwstr>
  </property>
  <property fmtid="{D5CDD505-2E9C-101B-9397-08002B2CF9AE}" pid="6" name="bjDocumentLabelXML-0">
    <vt:lpwstr>ww.boldonjames.com/2008/01/sie/internal/label"&gt;&lt;element uid="50c31824-0780-4910-87d1-eaaffd182d42" value="" /&gt;&lt;element uid="c64218ab-b8d1-40b6-a478-cb8be1e10ecc" value="" /&gt;&lt;/sisl&gt;</vt:lpwstr>
  </property>
  <property fmtid="{D5CDD505-2E9C-101B-9397-08002B2CF9AE}" pid="7" name="Visual Markings Removed">
    <vt:lpwstr>No</vt:lpwstr>
  </property>
</Properties>
</file>